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Playfair Display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1E0678-2B48-4877-9F81-C0432A33253C}">
  <a:tblStyle styleId="{301E0678-2B48-4877-9F81-C0432A3325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2E0E00-A983-4A5D-B2E0-A69A11793BE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>
      <p:cViewPr varScale="1">
        <p:scale>
          <a:sx n="140" d="100"/>
          <a:sy n="140" d="100"/>
        </p:scale>
        <p:origin x="8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6956ba0df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6956ba0df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956ba0df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956ba0df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956ba0df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6956ba0df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b3e74ae1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b3e74ae1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956ba0d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956ba0d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6956ba0df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6956ba0df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6956ba0dfc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6956ba0dfc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highest prices appear from December to March, from winter break to spring break.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number of listings is the lowest from December to February, while it shows a huge increase from February to March, demonstrating that even if the price is extremely high in March, there’s still a few  people traveling to Florida in March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956ba0df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6956ba0df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956ba0df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6956ba0dfc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956ba0df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956ba0df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9d886f7e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9d886f7e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956ba0df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956ba0df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819250"/>
            <a:ext cx="2951400" cy="13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00" b="1"/>
              <a:t>Evaluating the Pricing Strategy of Airbnb in </a:t>
            </a:r>
            <a:r>
              <a:rPr lang="en-GB" sz="3300"/>
              <a:t>Florida, 2022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941238" y="3411877"/>
            <a:ext cx="5261424" cy="157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194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-GB" sz="194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31</a:t>
            </a:r>
            <a:r>
              <a:rPr lang="en-US" sz="194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194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Oct 2022</a:t>
            </a: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55" y="313725"/>
            <a:ext cx="2138450" cy="8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0442">
            <a:off x="6315526" y="204300"/>
            <a:ext cx="2572727" cy="22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</p:txBody>
      </p:sp>
      <p:graphicFrame>
        <p:nvGraphicFramePr>
          <p:cNvPr id="133" name="Google Shape;133;p22"/>
          <p:cNvGraphicFramePr/>
          <p:nvPr/>
        </p:nvGraphicFramePr>
        <p:xfrm>
          <a:off x="569925" y="1137575"/>
          <a:ext cx="8130600" cy="3275822"/>
        </p:xfrm>
        <a:graphic>
          <a:graphicData uri="http://schemas.openxmlformats.org/drawingml/2006/table">
            <a:tbl>
              <a:tblPr>
                <a:noFill/>
                <a:tableStyleId>{301E0678-2B48-4877-9F81-C0432A33253C}</a:tableStyleId>
              </a:tblPr>
              <a:tblGrid>
                <a:gridCol w="114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7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0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8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96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24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Linear Reg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Stepwise Linear Reg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Lasso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 Lasso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 Reg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Classification Tree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 (available = 0/1)</a:t>
                      </a:r>
                      <a:endParaRPr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0.04252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0.859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-0.446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C27BA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0.225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0.028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2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OOS R2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0.04307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-14.53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0.570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0.571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-0.171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6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RMSE-Train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182.086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6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RMSE-Test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304.549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66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TPR/FPR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—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TPR=0.721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FPR=0.725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TPR=0.82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FPR=0.69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6675" marR="66675" marT="66675" marB="6667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266950"/>
            <a:ext cx="8520600" cy="3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80"/>
              <a:t>Reviews reveal bleak correlation between </a:t>
            </a:r>
            <a:r>
              <a:rPr lang="en-GB" sz="1580" u="sng"/>
              <a:t>price/positivity</a:t>
            </a:r>
            <a:r>
              <a:rPr lang="en-GB" sz="1580"/>
              <a:t> and </a:t>
            </a:r>
            <a:r>
              <a:rPr lang="en-GB" sz="1580" u="sng"/>
              <a:t>price/number-of-reviews</a:t>
            </a:r>
            <a:endParaRPr sz="1580" u="sng"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575" y="3235500"/>
            <a:ext cx="2085424" cy="154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3000" y="3234624"/>
            <a:ext cx="2085426" cy="155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000" y="758500"/>
            <a:ext cx="2914424" cy="21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/>
          <p:nvPr/>
        </p:nvSpPr>
        <p:spPr>
          <a:xfrm>
            <a:off x="4837575" y="2943125"/>
            <a:ext cx="4170900" cy="231300"/>
          </a:xfrm>
          <a:prstGeom prst="wedgeRectCallout">
            <a:avLst>
              <a:gd name="adj1" fmla="val 859"/>
              <a:gd name="adj2" fmla="val 112613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No relation between price v. positivity and price v. number of reviews</a:t>
            </a:r>
            <a:endParaRPr sz="900"/>
          </a:p>
        </p:txBody>
      </p:sp>
      <p:sp>
        <p:nvSpPr>
          <p:cNvPr id="143" name="Google Shape;143;p23"/>
          <p:cNvSpPr/>
          <p:nvPr/>
        </p:nvSpPr>
        <p:spPr>
          <a:xfrm>
            <a:off x="4796325" y="884950"/>
            <a:ext cx="1297800" cy="583200"/>
          </a:xfrm>
          <a:prstGeom prst="wedgeRectCallout">
            <a:avLst>
              <a:gd name="adj1" fmla="val 52177"/>
              <a:gd name="adj2" fmla="val 10342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Clusters drawn with 2 PCAs reveal that there are three clusters</a:t>
            </a:r>
            <a:endParaRPr sz="90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99" y="1084175"/>
            <a:ext cx="4412925" cy="343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1431213" y="1639500"/>
            <a:ext cx="516000" cy="503700"/>
          </a:xfrm>
          <a:prstGeom prst="ellipse">
            <a:avLst/>
          </a:prstGeom>
          <a:solidFill>
            <a:srgbClr val="E7AF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3484513" y="1597150"/>
            <a:ext cx="516000" cy="503700"/>
          </a:xfrm>
          <a:prstGeom prst="ellipse">
            <a:avLst/>
          </a:prstGeom>
          <a:solidFill>
            <a:srgbClr val="E7AF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5414513" y="1612238"/>
            <a:ext cx="516000" cy="503700"/>
          </a:xfrm>
          <a:prstGeom prst="ellipse">
            <a:avLst/>
          </a:prstGeom>
          <a:solidFill>
            <a:srgbClr val="E7AF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7179788" y="1612238"/>
            <a:ext cx="516000" cy="503700"/>
          </a:xfrm>
          <a:prstGeom prst="ellipse">
            <a:avLst/>
          </a:prstGeom>
          <a:solidFill>
            <a:srgbClr val="E7AF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</a:t>
            </a: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844151" y="2153500"/>
            <a:ext cx="1724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Lato"/>
                <a:ea typeface="Lato"/>
                <a:cs typeface="Lato"/>
                <a:sym typeface="Lato"/>
              </a:rPr>
              <a:t>Host Management &amp; Onboarding System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6575747" y="2153500"/>
            <a:ext cx="1724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Lato"/>
                <a:ea typeface="Lato"/>
                <a:cs typeface="Lato"/>
                <a:sym typeface="Lato"/>
              </a:rPr>
              <a:t>Airbnb Application (</a:t>
            </a:r>
            <a:r>
              <a:rPr lang="en-GB" sz="1200" b="1" u="sng">
                <a:latin typeface="Lato"/>
                <a:ea typeface="Lato"/>
                <a:cs typeface="Lato"/>
                <a:sym typeface="Lato"/>
              </a:rPr>
              <a:t>Filtering</a:t>
            </a:r>
            <a:r>
              <a:rPr lang="en-GB" sz="1200" b="1">
                <a:latin typeface="Lato"/>
                <a:ea typeface="Lato"/>
                <a:cs typeface="Lato"/>
                <a:sym typeface="Lato"/>
              </a:rPr>
              <a:t>)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4851570" y="2153500"/>
            <a:ext cx="1724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Lato"/>
                <a:ea typeface="Lato"/>
                <a:cs typeface="Lato"/>
                <a:sym typeface="Lato"/>
              </a:rPr>
              <a:t>Airbnb Application (</a:t>
            </a:r>
            <a:r>
              <a:rPr lang="en-GB" sz="1200" b="1" u="sng">
                <a:latin typeface="Lato"/>
                <a:ea typeface="Lato"/>
                <a:cs typeface="Lato"/>
                <a:sym typeface="Lato"/>
              </a:rPr>
              <a:t>Area Map</a:t>
            </a:r>
            <a:r>
              <a:rPr lang="en-GB" sz="1200" b="1">
                <a:latin typeface="Lato"/>
                <a:ea typeface="Lato"/>
                <a:cs typeface="Lato"/>
                <a:sym typeface="Lato"/>
              </a:rPr>
              <a:t>)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2847850" y="2153500"/>
            <a:ext cx="1724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latin typeface="Lato"/>
                <a:ea typeface="Lato"/>
                <a:cs typeface="Lato"/>
                <a:sym typeface="Lato"/>
              </a:rPr>
              <a:t>Airbnb Partner Compliance System</a:t>
            </a:r>
            <a:endParaRPr sz="1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17600"/>
          <a:stretch/>
        </p:blipFill>
        <p:spPr>
          <a:xfrm>
            <a:off x="3455175" y="1612225"/>
            <a:ext cx="574689" cy="4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15519"/>
          <a:stretch/>
        </p:blipFill>
        <p:spPr>
          <a:xfrm>
            <a:off x="7216923" y="1704763"/>
            <a:ext cx="441746" cy="3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5">
            <a:alphaModFix/>
          </a:blip>
          <a:srcRect b="23312"/>
          <a:stretch/>
        </p:blipFill>
        <p:spPr>
          <a:xfrm>
            <a:off x="1360775" y="1612225"/>
            <a:ext cx="656863" cy="5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6">
            <a:alphaModFix/>
          </a:blip>
          <a:srcRect b="17600"/>
          <a:stretch/>
        </p:blipFill>
        <p:spPr>
          <a:xfrm>
            <a:off x="5414525" y="1636387"/>
            <a:ext cx="516000" cy="4252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p24"/>
          <p:cNvGraphicFramePr/>
          <p:nvPr/>
        </p:nvGraphicFramePr>
        <p:xfrm>
          <a:off x="952500" y="3137650"/>
          <a:ext cx="7239000" cy="746730"/>
        </p:xfrm>
        <a:graphic>
          <a:graphicData uri="http://schemas.openxmlformats.org/drawingml/2006/table">
            <a:tbl>
              <a:tblPr>
                <a:noFill/>
                <a:tableStyleId>{A52E0E00-A983-4A5D-B2E0-A69A11793BEB}</a:tableStyleId>
              </a:tblPr>
              <a:tblGrid>
                <a:gridCol w="225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8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Risk(s)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Mitigation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Scalability and Accuracy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Train model with more Airbnb data and include advanced ML models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Implications / Summary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11700" y="1428325"/>
            <a:ext cx="85206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000000"/>
                </a:solidFill>
              </a:rPr>
              <a:t>In this presentation, we went over: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-GB" sz="1500" b="1">
                <a:solidFill>
                  <a:schemeClr val="dk1"/>
                </a:solidFill>
              </a:rPr>
              <a:t>What can be improved</a:t>
            </a:r>
            <a:r>
              <a:rPr lang="en-GB" sz="1500">
                <a:solidFill>
                  <a:srgbClr val="000000"/>
                </a:solidFill>
              </a:rPr>
              <a:t> in Airbnb’s host management systems (</a:t>
            </a:r>
            <a:r>
              <a:rPr lang="en-GB" sz="1500" i="1">
                <a:solidFill>
                  <a:srgbClr val="000000"/>
                </a:solidFill>
              </a:rPr>
              <a:t>Prices, Features, Likeability</a:t>
            </a:r>
            <a:r>
              <a:rPr lang="en-GB" sz="1500">
                <a:solidFill>
                  <a:srgbClr val="000000"/>
                </a:solidFill>
              </a:rPr>
              <a:t>)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-GB" sz="1500" b="1">
                <a:solidFill>
                  <a:schemeClr val="dk1"/>
                </a:solidFill>
              </a:rPr>
              <a:t>How we can improve it</a:t>
            </a:r>
            <a:r>
              <a:rPr lang="en-GB" sz="1500">
                <a:solidFill>
                  <a:srgbClr val="000000"/>
                </a:solidFill>
              </a:rPr>
              <a:t> (</a:t>
            </a:r>
            <a:r>
              <a:rPr lang="en-GB" sz="1500" i="1">
                <a:solidFill>
                  <a:srgbClr val="000000"/>
                </a:solidFill>
              </a:rPr>
              <a:t>Studying price v. occupancy, price v. amenities, price v. reviews</a:t>
            </a:r>
            <a:r>
              <a:rPr lang="en-GB" sz="1500">
                <a:solidFill>
                  <a:srgbClr val="000000"/>
                </a:solidFill>
              </a:rPr>
              <a:t>)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-GB" sz="1500" b="1">
                <a:solidFill>
                  <a:schemeClr val="dk1"/>
                </a:solidFill>
              </a:rPr>
              <a:t>The models we used</a:t>
            </a:r>
            <a:r>
              <a:rPr lang="en-GB" sz="1500">
                <a:solidFill>
                  <a:srgbClr val="000000"/>
                </a:solidFill>
              </a:rPr>
              <a:t> for the purpose (</a:t>
            </a:r>
            <a:r>
              <a:rPr lang="en-GB" sz="1500" i="1">
                <a:solidFill>
                  <a:srgbClr val="000000"/>
                </a:solidFill>
              </a:rPr>
              <a:t>PCA, K-Means, Regression, Random Forest, NLP, etc.</a:t>
            </a:r>
            <a:r>
              <a:rPr lang="en-GB" sz="1500">
                <a:solidFill>
                  <a:srgbClr val="000000"/>
                </a:solidFill>
              </a:rPr>
              <a:t>)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en-GB" sz="1500" b="1">
                <a:solidFill>
                  <a:schemeClr val="dk1"/>
                </a:solidFill>
              </a:rPr>
              <a:t>How we will deploy it</a:t>
            </a:r>
            <a:r>
              <a:rPr lang="en-GB" sz="1500">
                <a:solidFill>
                  <a:srgbClr val="000000"/>
                </a:solidFill>
              </a:rPr>
              <a:t> (</a:t>
            </a:r>
            <a:r>
              <a:rPr lang="en-GB" sz="1500" i="1">
                <a:solidFill>
                  <a:srgbClr val="000000"/>
                </a:solidFill>
              </a:rPr>
              <a:t>Host Management, Application, Compliance Systems</a:t>
            </a:r>
            <a:r>
              <a:rPr lang="en-GB" sz="1500">
                <a:solidFill>
                  <a:srgbClr val="000000"/>
                </a:solidFill>
              </a:rPr>
              <a:t>)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Understanding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462700" y="1152475"/>
            <a:ext cx="388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Key Questions</a:t>
            </a:r>
            <a:endParaRPr sz="1500" b="1"/>
          </a:p>
          <a:p>
            <a:pPr marL="457200" lvl="0" indent="-3238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Is there seasonality of price and room availability?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What features of a listing impact its price?</a:t>
            </a:r>
            <a:endParaRPr sz="1500"/>
          </a:p>
          <a:p>
            <a:pPr marL="457200" lvl="0" indent="-3238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How do positive and negative reviews drive prices?</a:t>
            </a:r>
            <a:endParaRPr sz="150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4294967295"/>
          </p:nvPr>
        </p:nvSpPr>
        <p:spPr>
          <a:xfrm>
            <a:off x="4761325" y="1152475"/>
            <a:ext cx="3757800" cy="3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Goal</a:t>
            </a:r>
            <a:endParaRPr sz="1500" b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/>
              <a:t>Predict the price of each Airbnb to help host get more revenue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/>
              <a:t>Provide price range for customer having preference on certain features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/>
              <a:t>Provide Airbnb suggestions on how to manage the quality and quantity of reviews</a:t>
            </a:r>
            <a:endParaRPr sz="15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900" y="3264600"/>
            <a:ext cx="2663650" cy="149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Preparation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400"/>
              <a:t>Source: Inside Airbnb</a:t>
            </a: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 b="1"/>
              <a:t>Calendar</a:t>
            </a:r>
            <a:r>
              <a:rPr lang="en-GB" sz="1400"/>
              <a:t>: including listing id, price and availability for that day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b="1"/>
              <a:t>Listings</a:t>
            </a:r>
            <a:r>
              <a:rPr lang="en-GB" sz="1400"/>
              <a:t>: attributes of listing and hosts, and average review scores of each Airbnb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b="1"/>
              <a:t>Reviews</a:t>
            </a:r>
            <a:r>
              <a:rPr lang="en-GB" sz="1400"/>
              <a:t>: unique id for each reviewer and detailed comments</a:t>
            </a:r>
            <a:endParaRPr sz="140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4294967295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Combine four quarters from Inside Airbnb, September 2022, June 2022, March 2022, December 2021 to a brand-new one-year dataset for all the three files prepared for data cleaning.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Merge </a:t>
            </a:r>
            <a:r>
              <a:rPr lang="en-GB" sz="1400" i="1"/>
              <a:t>listings</a:t>
            </a:r>
            <a:r>
              <a:rPr lang="en-GB" sz="1400"/>
              <a:t> with </a:t>
            </a:r>
            <a:r>
              <a:rPr lang="en-GB" sz="1400" i="1"/>
              <a:t>calendar</a:t>
            </a:r>
            <a:r>
              <a:rPr lang="en-GB" sz="1400"/>
              <a:t> to get a comprehensive dataset for further modeling.</a:t>
            </a:r>
            <a:endParaRPr sz="14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325" y="2571750"/>
            <a:ext cx="3708026" cy="75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100" y="3180075"/>
            <a:ext cx="2614302" cy="16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79"/>
              <a:t>Finding: Airbnb price reaches highest from Dec. to Mar.</a:t>
            </a:r>
            <a:endParaRPr sz="1679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79"/>
              <a:t>Insight: Charge higher price during “busy” period will not lose large customer bases</a:t>
            </a:r>
            <a:endParaRPr sz="1679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50" y="1069300"/>
            <a:ext cx="3649700" cy="32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486300" y="4203700"/>
            <a:ext cx="378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Price is the highest in March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# of available listings is the lowest in February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/>
              <a:t>Entire home/apt accounts for the majority of Airbnb Property Type</a:t>
            </a:r>
            <a:endParaRPr sz="225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601" y="1222400"/>
            <a:ext cx="5910800" cy="35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Private room in home has the highest price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100" y="1193550"/>
            <a:ext cx="4629975" cy="36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309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PCA on Listing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1180300" y="3838650"/>
            <a:ext cx="6230400" cy="12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PC1: Higher review scores, especially on check-in and location</a:t>
            </a:r>
            <a:endParaRPr sz="1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PC2: Listings that have more bedrooms and accommodate more people.</a:t>
            </a:r>
            <a:endParaRPr sz="1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PC3: Listings belong to hosts with fewer homes</a:t>
            </a:r>
            <a:endParaRPr sz="12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PC4: Listings with fewer reviews on average</a:t>
            </a:r>
            <a:endParaRPr sz="12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50" y="959750"/>
            <a:ext cx="3555035" cy="28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050" y="959751"/>
            <a:ext cx="3430350" cy="27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K-means on Listing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730650" y="1152475"/>
            <a:ext cx="2358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6AA84F"/>
                </a:solidFill>
              </a:rPr>
              <a:t>Cluster 1</a:t>
            </a:r>
            <a:r>
              <a:rPr lang="en-GB" sz="1200">
                <a:solidFill>
                  <a:srgbClr val="434343"/>
                </a:solidFill>
              </a:rPr>
              <a:t>: (Shared Rooms) Listings with more bedrooms, bathrooms and accommodate more people, fewer amenities -&gt; fewer reviews, lower overall ratings </a:t>
            </a:r>
            <a:endParaRPr sz="1200">
              <a:solidFill>
                <a:srgbClr val="434343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6AA84F"/>
                </a:solidFill>
              </a:rPr>
              <a:t>Cluster 2</a:t>
            </a:r>
            <a:r>
              <a:rPr lang="en-GB" sz="1200">
                <a:solidFill>
                  <a:srgbClr val="434343"/>
                </a:solidFill>
              </a:rPr>
              <a:t>: (Entire homes) Listings with fewer bedrooms, bathrooms, more amenities -&gt; more reviews and more positive reviews.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75" y="1152475"/>
            <a:ext cx="3396375" cy="33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531" y="1017450"/>
            <a:ext cx="1948994" cy="15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5">
            <a:alphaModFix/>
          </a:blip>
          <a:srcRect l="5329"/>
          <a:stretch/>
        </p:blipFill>
        <p:spPr>
          <a:xfrm>
            <a:off x="6201275" y="2879950"/>
            <a:ext cx="2749502" cy="145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Linear, Stepwise Selection, Lasso, Post Lasso </a:t>
            </a:r>
            <a:endParaRPr/>
          </a:p>
        </p:txBody>
      </p:sp>
      <p:sp>
        <p:nvSpPr>
          <p:cNvPr id="121" name="Google Shape;121;p21"/>
          <p:cNvSpPr txBox="1"/>
          <p:nvPr/>
        </p:nvSpPr>
        <p:spPr>
          <a:xfrm>
            <a:off x="2709900" y="2086388"/>
            <a:ext cx="58899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Regression 2 &lt;- ols_step_both_p(Regression 1, pent = 0.05, prem = 0.05)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2709900" y="1411500"/>
            <a:ext cx="58899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Regression 1 &lt;- lm(price ~., data = listing)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709900" y="2761300"/>
            <a:ext cx="5889900" cy="1693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cv_model &lt;- cv.glmnet (listing$x, listing$price, alpha = 1)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27BA0"/>
                </a:solidFill>
                <a:latin typeface="Lato"/>
                <a:ea typeface="Lato"/>
                <a:cs typeface="Lato"/>
                <a:sym typeface="Lato"/>
              </a:rPr>
              <a:t>#find optimal lambda value that minimizes test MSE</a:t>
            </a:r>
            <a:endParaRPr>
              <a:solidFill>
                <a:srgbClr val="C27BA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best_lambda &lt;- cv_model$lambda.min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27BA0"/>
                </a:solidFill>
                <a:latin typeface="Lato"/>
                <a:ea typeface="Lato"/>
                <a:cs typeface="Lato"/>
                <a:sym typeface="Lato"/>
              </a:rPr>
              <a:t>#find coefficients of best model</a:t>
            </a:r>
            <a:endParaRPr>
              <a:solidFill>
                <a:srgbClr val="C27BA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lasso.model &lt;- glmnet(x,y,alpha=1,  lambda = cv.model$lambda.min 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429600" y="1411500"/>
            <a:ext cx="203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Linear</a:t>
            </a:r>
            <a:endParaRPr b="1">
              <a:solidFill>
                <a:srgbClr val="A64D7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429600" y="1930950"/>
            <a:ext cx="259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Stepwise Selection</a:t>
            </a:r>
            <a:endParaRPr b="1">
              <a:solidFill>
                <a:srgbClr val="A64D7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(forward and backward)</a:t>
            </a:r>
            <a:endParaRPr b="1">
              <a:solidFill>
                <a:srgbClr val="A64D7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55100" y="2665800"/>
            <a:ext cx="198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A64D7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Lasso and Post-Lasso</a:t>
            </a:r>
            <a:endParaRPr b="1">
              <a:solidFill>
                <a:srgbClr val="A64D7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l="9544" t="8821" r="19753" b="10759"/>
          <a:stretch/>
        </p:blipFill>
        <p:spPr>
          <a:xfrm>
            <a:off x="598325" y="3112400"/>
            <a:ext cx="1438700" cy="15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34BD99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Microsoft Macintosh PowerPoint</Application>
  <PresentationFormat>On-screen Show (16:9)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Arial</vt:lpstr>
      <vt:lpstr>Lato</vt:lpstr>
      <vt:lpstr>Playfair Display</vt:lpstr>
      <vt:lpstr>Coral</vt:lpstr>
      <vt:lpstr>Evaluating the Pricing Strategy of Airbnb in Florida, 2022</vt:lpstr>
      <vt:lpstr>Business Understanding</vt:lpstr>
      <vt:lpstr>Data Preparation</vt:lpstr>
      <vt:lpstr>Finding: Airbnb price reaches highest from Dec. to Mar. Insight: Charge higher price during “busy” period will not lose large customer bases</vt:lpstr>
      <vt:lpstr>Entire home/apt accounts for the majority of Airbnb Property Type</vt:lpstr>
      <vt:lpstr>Private room in home has the highest price</vt:lpstr>
      <vt:lpstr>PCA on Listing</vt:lpstr>
      <vt:lpstr>K-means on Listing</vt:lpstr>
      <vt:lpstr>Linear, Stepwise Selection, Lasso, Post Lasso </vt:lpstr>
      <vt:lpstr>Model Evaluation</vt:lpstr>
      <vt:lpstr>Reviews reveal bleak correlation between price/positivity and price/number-of-reviews</vt:lpstr>
      <vt:lpstr>Deployment</vt:lpstr>
      <vt:lpstr>Implications /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the Pricing Strategy of Airbnb in Florida, 2022</dc:title>
  <cp:lastModifiedBy>qunyi.zhao@outlook.com</cp:lastModifiedBy>
  <cp:revision>1</cp:revision>
  <dcterms:modified xsi:type="dcterms:W3CDTF">2022-10-17T01:53:02Z</dcterms:modified>
</cp:coreProperties>
</file>